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7A828C1-7D12-45A3-9B8A-F8544568B1E6}" type="datetimeFigureOut">
              <a:rPr lang="en-US" smtClean="0"/>
              <a:t>1/16/2021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28ACD67-CB58-45A8-AF99-844D1C74B7BA}" type="slidenum">
              <a:rPr lang="en-US" smtClean="0"/>
              <a:t>‹#›</a:t>
            </a:fld>
            <a:endParaRPr lang="en-US"/>
          </a:p>
        </p:txBody>
      </p:sp>
    </p:spTree>
    <p:extLst>
      <p:ext uri="{BB962C8B-B14F-4D97-AF65-F5344CB8AC3E}">
        <p14:creationId xmlns:p14="http://schemas.microsoft.com/office/powerpoint/2010/main" val="3853957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37A828C1-7D12-45A3-9B8A-F8544568B1E6}" type="datetimeFigureOut">
              <a:rPr lang="en-US" smtClean="0"/>
              <a:t>1/16/2021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28ACD67-CB58-45A8-AF99-844D1C74B7BA}" type="slidenum">
              <a:rPr lang="en-US" smtClean="0"/>
              <a:t>‹#›</a:t>
            </a:fld>
            <a:endParaRPr lang="en-US"/>
          </a:p>
        </p:txBody>
      </p:sp>
    </p:spTree>
    <p:extLst>
      <p:ext uri="{BB962C8B-B14F-4D97-AF65-F5344CB8AC3E}">
        <p14:creationId xmlns:p14="http://schemas.microsoft.com/office/powerpoint/2010/main" val="717986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37A828C1-7D12-45A3-9B8A-F8544568B1E6}" type="datetimeFigureOut">
              <a:rPr lang="en-US" smtClean="0"/>
              <a:t>1/16/2021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28ACD67-CB58-45A8-AF99-844D1C74B7BA}" type="slidenum">
              <a:rPr lang="en-US" smtClean="0"/>
              <a:t>‹#›</a:t>
            </a:fld>
            <a:endParaRPr lang="en-US"/>
          </a:p>
        </p:txBody>
      </p:sp>
    </p:spTree>
    <p:extLst>
      <p:ext uri="{BB962C8B-B14F-4D97-AF65-F5344CB8AC3E}">
        <p14:creationId xmlns:p14="http://schemas.microsoft.com/office/powerpoint/2010/main" val="379896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37A828C1-7D12-45A3-9B8A-F8544568B1E6}" type="datetimeFigureOut">
              <a:rPr lang="en-US" smtClean="0"/>
              <a:t>1/16/2021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28ACD67-CB58-45A8-AF99-844D1C74B7BA}" type="slidenum">
              <a:rPr lang="en-US" smtClean="0"/>
              <a:t>‹#›</a:t>
            </a:fld>
            <a:endParaRPr lang="en-US"/>
          </a:p>
        </p:txBody>
      </p:sp>
    </p:spTree>
    <p:extLst>
      <p:ext uri="{BB962C8B-B14F-4D97-AF65-F5344CB8AC3E}">
        <p14:creationId xmlns:p14="http://schemas.microsoft.com/office/powerpoint/2010/main" val="3275558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37A828C1-7D12-45A3-9B8A-F8544568B1E6}" type="datetimeFigureOut">
              <a:rPr lang="en-US" smtClean="0"/>
              <a:t>1/16/2021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28ACD67-CB58-45A8-AF99-844D1C74B7BA}" type="slidenum">
              <a:rPr lang="en-US" smtClean="0"/>
              <a:t>‹#›</a:t>
            </a:fld>
            <a:endParaRPr lang="en-US"/>
          </a:p>
        </p:txBody>
      </p:sp>
    </p:spTree>
    <p:extLst>
      <p:ext uri="{BB962C8B-B14F-4D97-AF65-F5344CB8AC3E}">
        <p14:creationId xmlns:p14="http://schemas.microsoft.com/office/powerpoint/2010/main" val="398057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37A828C1-7D12-45A3-9B8A-F8544568B1E6}" type="datetimeFigureOut">
              <a:rPr lang="en-US" smtClean="0"/>
              <a:t>1/16/2021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28ACD67-CB58-45A8-AF99-844D1C74B7BA}" type="slidenum">
              <a:rPr lang="en-US" smtClean="0"/>
              <a:t>‹#›</a:t>
            </a:fld>
            <a:endParaRPr lang="en-US"/>
          </a:p>
        </p:txBody>
      </p:sp>
    </p:spTree>
    <p:extLst>
      <p:ext uri="{BB962C8B-B14F-4D97-AF65-F5344CB8AC3E}">
        <p14:creationId xmlns:p14="http://schemas.microsoft.com/office/powerpoint/2010/main" val="793876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37A828C1-7D12-45A3-9B8A-F8544568B1E6}" type="datetimeFigureOut">
              <a:rPr lang="en-US" smtClean="0"/>
              <a:t>1/16/2021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28ACD67-CB58-45A8-AF99-844D1C74B7BA}" type="slidenum">
              <a:rPr lang="en-US" smtClean="0"/>
              <a:t>‹#›</a:t>
            </a:fld>
            <a:endParaRPr lang="en-US"/>
          </a:p>
        </p:txBody>
      </p:sp>
    </p:spTree>
    <p:extLst>
      <p:ext uri="{BB962C8B-B14F-4D97-AF65-F5344CB8AC3E}">
        <p14:creationId xmlns:p14="http://schemas.microsoft.com/office/powerpoint/2010/main" val="1770218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7A828C1-7D12-45A3-9B8A-F8544568B1E6}" type="datetimeFigureOut">
              <a:rPr lang="en-US" smtClean="0"/>
              <a:t>1/16/2021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28ACD67-CB58-45A8-AF99-844D1C74B7BA}" type="slidenum">
              <a:rPr lang="en-US" smtClean="0"/>
              <a:t>‹#›</a:t>
            </a:fld>
            <a:endParaRPr lang="en-US"/>
          </a:p>
        </p:txBody>
      </p:sp>
    </p:spTree>
    <p:extLst>
      <p:ext uri="{BB962C8B-B14F-4D97-AF65-F5344CB8AC3E}">
        <p14:creationId xmlns:p14="http://schemas.microsoft.com/office/powerpoint/2010/main" val="2883956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7A828C1-7D12-45A3-9B8A-F8544568B1E6}" type="datetimeFigureOut">
              <a:rPr lang="en-US" smtClean="0"/>
              <a:t>1/16/2021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28ACD67-CB58-45A8-AF99-844D1C74B7BA}" type="slidenum">
              <a:rPr lang="en-US" smtClean="0"/>
              <a:t>‹#›</a:t>
            </a:fld>
            <a:endParaRPr lang="en-US"/>
          </a:p>
        </p:txBody>
      </p:sp>
    </p:spTree>
    <p:extLst>
      <p:ext uri="{BB962C8B-B14F-4D97-AF65-F5344CB8AC3E}">
        <p14:creationId xmlns:p14="http://schemas.microsoft.com/office/powerpoint/2010/main" val="182929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37A828C1-7D12-45A3-9B8A-F8544568B1E6}" type="datetimeFigureOut">
              <a:rPr lang="en-US" smtClean="0"/>
              <a:t>1/16/2021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28ACD67-CB58-45A8-AF99-844D1C74B7BA}" type="slidenum">
              <a:rPr lang="en-US" smtClean="0"/>
              <a:t>‹#›</a:t>
            </a:fld>
            <a:endParaRPr lang="en-US"/>
          </a:p>
        </p:txBody>
      </p:sp>
    </p:spTree>
    <p:extLst>
      <p:ext uri="{BB962C8B-B14F-4D97-AF65-F5344CB8AC3E}">
        <p14:creationId xmlns:p14="http://schemas.microsoft.com/office/powerpoint/2010/main" val="378985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37A828C1-7D12-45A3-9B8A-F8544568B1E6}" type="datetimeFigureOut">
              <a:rPr lang="en-US" smtClean="0"/>
              <a:t>1/16/2021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28ACD67-CB58-45A8-AF99-844D1C74B7BA}" type="slidenum">
              <a:rPr lang="en-US" smtClean="0"/>
              <a:t>‹#›</a:t>
            </a:fld>
            <a:endParaRPr lang="en-US"/>
          </a:p>
        </p:txBody>
      </p:sp>
    </p:spTree>
    <p:extLst>
      <p:ext uri="{BB962C8B-B14F-4D97-AF65-F5344CB8AC3E}">
        <p14:creationId xmlns:p14="http://schemas.microsoft.com/office/powerpoint/2010/main" val="2814663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828C1-7D12-45A3-9B8A-F8544568B1E6}" type="datetimeFigureOut">
              <a:rPr lang="en-US" smtClean="0"/>
              <a:t>1/16/2021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ACD67-CB58-45A8-AF99-844D1C74B7BA}" type="slidenum">
              <a:rPr lang="en-US" smtClean="0"/>
              <a:t>‹#›</a:t>
            </a:fld>
            <a:endParaRPr lang="en-US"/>
          </a:p>
        </p:txBody>
      </p:sp>
    </p:spTree>
    <p:extLst>
      <p:ext uri="{BB962C8B-B14F-4D97-AF65-F5344CB8AC3E}">
        <p14:creationId xmlns:p14="http://schemas.microsoft.com/office/powerpoint/2010/main" val="209952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بعض المدارس الفلسفية ومواقفها </a:t>
            </a:r>
            <a:endParaRPr lang="en-US" dirty="0"/>
          </a:p>
        </p:txBody>
      </p:sp>
      <p:sp>
        <p:nvSpPr>
          <p:cNvPr id="3" name="عنوان فرعي 2"/>
          <p:cNvSpPr>
            <a:spLocks noGrp="1"/>
          </p:cNvSpPr>
          <p:nvPr>
            <p:ph type="subTitle" idx="1"/>
          </p:nvPr>
        </p:nvSpPr>
        <p:spPr/>
        <p:txBody>
          <a:bodyPr/>
          <a:lstStyle/>
          <a:p>
            <a:pPr algn="r" rtl="1">
              <a:lnSpc>
                <a:spcPct val="115000"/>
              </a:lnSpc>
              <a:spcBef>
                <a:spcPts val="0"/>
              </a:spcBef>
              <a:spcAft>
                <a:spcPts val="1000"/>
              </a:spcAft>
            </a:pPr>
            <a:r>
              <a:rPr lang="ar-SA" b="1" dirty="0">
                <a:ea typeface="Simplified Arabic"/>
                <a:cs typeface="Simplified Arabic"/>
              </a:rPr>
              <a:t>اولا</a:t>
            </a:r>
            <a:r>
              <a:rPr lang="en-US" b="1" dirty="0">
                <a:effectLst/>
                <a:latin typeface="Simplified Arabic"/>
                <a:ea typeface="Simplified Arabic"/>
                <a:cs typeface="Arial"/>
              </a:rPr>
              <a:t> – </a:t>
            </a:r>
            <a:r>
              <a:rPr lang="ar-SA" b="1" dirty="0">
                <a:ea typeface="Simplified Arabic"/>
                <a:cs typeface="Simplified Arabic"/>
              </a:rPr>
              <a:t>الموقف من الطبيعة الانسانية</a:t>
            </a:r>
            <a:r>
              <a:rPr lang="en-US" b="1" dirty="0">
                <a:effectLst/>
                <a:latin typeface="Simplified Arabic"/>
                <a:ea typeface="Simplified Arabic"/>
                <a:cs typeface="Arial"/>
              </a:rPr>
              <a:t> :</a:t>
            </a:r>
            <a:endParaRPr lang="en-US" sz="1400" dirty="0">
              <a:ea typeface="Times New Roman"/>
              <a:cs typeface="Arial"/>
            </a:endParaRPr>
          </a:p>
          <a:p>
            <a:endParaRPr lang="en-US" dirty="0"/>
          </a:p>
        </p:txBody>
      </p:sp>
    </p:spTree>
    <p:extLst>
      <p:ext uri="{BB962C8B-B14F-4D97-AF65-F5344CB8AC3E}">
        <p14:creationId xmlns:p14="http://schemas.microsoft.com/office/powerpoint/2010/main" val="3112863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fontScale="92500" lnSpcReduction="20000"/>
          </a:bodyPr>
          <a:lstStyle/>
          <a:p>
            <a:pPr marL="0" marR="0" algn="r" rtl="1">
              <a:lnSpc>
                <a:spcPct val="115000"/>
              </a:lnSpc>
              <a:spcBef>
                <a:spcPts val="0"/>
              </a:spcBef>
              <a:spcAft>
                <a:spcPts val="1000"/>
              </a:spcAft>
            </a:pPr>
            <a:r>
              <a:rPr lang="en-US" sz="4000" b="1" dirty="0">
                <a:effectLst/>
                <a:latin typeface="Simplified Arabic"/>
                <a:ea typeface="Simplified Arabic"/>
                <a:cs typeface="Arial"/>
              </a:rPr>
              <a:t>1- </a:t>
            </a:r>
            <a:r>
              <a:rPr lang="ar-SA" sz="4000" b="1" dirty="0">
                <a:ea typeface="Simplified Arabic"/>
                <a:cs typeface="Simplified Arabic"/>
              </a:rPr>
              <a:t>المدرسة الم</a:t>
            </a:r>
            <a:r>
              <a:rPr lang="en-US" sz="4000" b="1" dirty="0" err="1">
                <a:ea typeface="Simplified Arabic"/>
                <a:cs typeface="Simplified Arabic"/>
              </a:rPr>
              <a:t>ثالي</a:t>
            </a:r>
            <a:r>
              <a:rPr lang="ar-SA" sz="4000" b="1" dirty="0">
                <a:ea typeface="Simplified Arabic"/>
                <a:cs typeface="Simplified Arabic"/>
              </a:rPr>
              <a:t>ة</a:t>
            </a:r>
            <a:r>
              <a:rPr lang="en-US" sz="4000" b="1" dirty="0">
                <a:effectLst/>
                <a:latin typeface="Simplified Arabic"/>
                <a:ea typeface="Simplified Arabic"/>
                <a:cs typeface="Arial"/>
              </a:rPr>
              <a:t> :</a:t>
            </a:r>
            <a:r>
              <a:rPr lang="en-US" dirty="0">
                <a:effectLst/>
                <a:latin typeface="Simplified Arabic"/>
                <a:ea typeface="Simplified Arabic"/>
                <a:cs typeface="Arial"/>
              </a:rPr>
              <a:t> </a:t>
            </a:r>
            <a:r>
              <a:rPr lang="ar-SA" dirty="0">
                <a:ea typeface="Simplified Arabic"/>
                <a:cs typeface="Simplified Arabic"/>
              </a:rPr>
              <a:t>ترى الفلسفة المثالية ان الانسان جسم وروح والطبيعة الانسانية خيرة في روحها شريرة في جسمها وان الانسان جسمه محدود وعقله ليس محدود</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en-US" dirty="0">
                <a:effectLst/>
                <a:latin typeface="Simplified Arabic"/>
                <a:ea typeface="Simplified Arabic"/>
                <a:cs typeface="Arial"/>
              </a:rPr>
              <a:t>    </a:t>
            </a:r>
            <a:r>
              <a:rPr lang="ar-SA" dirty="0">
                <a:ea typeface="Simplified Arabic"/>
                <a:cs typeface="Simplified Arabic"/>
              </a:rPr>
              <a:t>وبذلك يرى افلاطون ان العالم عالمان</a:t>
            </a:r>
            <a:r>
              <a:rPr lang="en-US" dirty="0">
                <a:effectLst/>
                <a:latin typeface="Simplified Arabic"/>
                <a:ea typeface="Simplified Arabic"/>
                <a:cs typeface="Arial"/>
              </a:rPr>
              <a:t> : </a:t>
            </a:r>
            <a:r>
              <a:rPr lang="ar-SA" dirty="0">
                <a:ea typeface="Simplified Arabic"/>
                <a:cs typeface="Simplified Arabic"/>
              </a:rPr>
              <a:t>علوي وهو عالم القيم والمثل والاخلاق والذي نشأة فيه الروح قبل الجسد ، وكانت الروح قد تعرفت الى هذه المثل والقيم عندما كانت تعيش في العالم المثالي</a:t>
            </a:r>
            <a:r>
              <a:rPr lang="en-US" dirty="0">
                <a:effectLst/>
                <a:latin typeface="Simplified Arabic"/>
                <a:ea typeface="Simplified Arabic"/>
                <a:cs typeface="Arial"/>
              </a:rPr>
              <a:t> . </a:t>
            </a:r>
            <a:r>
              <a:rPr lang="ar-SA" dirty="0">
                <a:ea typeface="Simplified Arabic"/>
                <a:cs typeface="Simplified Arabic"/>
              </a:rPr>
              <a:t>اما العالم الاخر فهو الارضي وهو العالم الذي نعيش فيه والذي عند ولادة الانسان تصبح الافكار غامضة نتيجة اتصال الروح بالجسد ونتيجة انتقالها من عالم المثل الى عالم الواقع</a:t>
            </a:r>
            <a:r>
              <a:rPr lang="en-US" dirty="0">
                <a:effectLst/>
                <a:latin typeface="Simplified Arabic"/>
                <a:ea typeface="Simplified Arabic"/>
                <a:cs typeface="Arial"/>
              </a:rPr>
              <a:t> .</a:t>
            </a:r>
            <a:endParaRPr lang="en-US" sz="2000" dirty="0">
              <a:ea typeface="Times New Roman"/>
              <a:cs typeface="Arial"/>
            </a:endParaRPr>
          </a:p>
          <a:p>
            <a:endParaRPr lang="en-US" dirty="0"/>
          </a:p>
        </p:txBody>
      </p:sp>
    </p:spTree>
    <p:extLst>
      <p:ext uri="{BB962C8B-B14F-4D97-AF65-F5344CB8AC3E}">
        <p14:creationId xmlns:p14="http://schemas.microsoft.com/office/powerpoint/2010/main" val="1879258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62500" lnSpcReduction="20000"/>
          </a:bodyPr>
          <a:lstStyle/>
          <a:p>
            <a:pPr marL="0" marR="0" algn="r" rtl="1">
              <a:lnSpc>
                <a:spcPct val="115000"/>
              </a:lnSpc>
              <a:spcBef>
                <a:spcPts val="0"/>
              </a:spcBef>
              <a:spcAft>
                <a:spcPts val="1000"/>
              </a:spcAft>
            </a:pPr>
            <a:r>
              <a:rPr lang="en-US" dirty="0">
                <a:effectLst/>
                <a:latin typeface="Simplified Arabic"/>
                <a:ea typeface="Simplified Arabic"/>
                <a:cs typeface="Arial"/>
              </a:rPr>
              <a:t> </a:t>
            </a:r>
            <a:r>
              <a:rPr lang="ar-SA" dirty="0">
                <a:ea typeface="Simplified Arabic"/>
                <a:cs typeface="Simplified Arabic"/>
              </a:rPr>
              <a:t>وبذلك فهو يرى العقل اشرف ما في النفس البشرية وهو الذي يحكم الجسد ، وبم ان العالم المثالي اسمى من العالم السفلي لذا فان العقل اسمى من الحواس وبهذا قسم افلاطون النفس الى</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ar-SA" dirty="0">
                <a:ea typeface="Simplified Arabic"/>
                <a:cs typeface="Simplified Arabic"/>
              </a:rPr>
              <a:t>أ</a:t>
            </a:r>
            <a:r>
              <a:rPr lang="en-US" dirty="0">
                <a:effectLst/>
                <a:latin typeface="Simplified Arabic"/>
                <a:ea typeface="Simplified Arabic"/>
                <a:cs typeface="Arial"/>
              </a:rPr>
              <a:t>- </a:t>
            </a:r>
            <a:r>
              <a:rPr lang="ar-SA" dirty="0">
                <a:ea typeface="Simplified Arabic"/>
                <a:cs typeface="Simplified Arabic"/>
              </a:rPr>
              <a:t>النفس العاقلة</a:t>
            </a:r>
            <a:r>
              <a:rPr lang="en-US" dirty="0">
                <a:effectLst/>
                <a:latin typeface="Simplified Arabic"/>
                <a:ea typeface="Simplified Arabic"/>
                <a:cs typeface="Arial"/>
              </a:rPr>
              <a:t> ( </a:t>
            </a:r>
            <a:r>
              <a:rPr lang="ar-SA" dirty="0">
                <a:ea typeface="Simplified Arabic"/>
                <a:cs typeface="Simplified Arabic"/>
              </a:rPr>
              <a:t>الحكماء</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ar-SA" dirty="0">
                <a:ea typeface="Simplified Arabic"/>
                <a:cs typeface="Simplified Arabic"/>
              </a:rPr>
              <a:t>ب</a:t>
            </a:r>
            <a:r>
              <a:rPr lang="en-US" dirty="0">
                <a:effectLst/>
                <a:latin typeface="Simplified Arabic"/>
                <a:ea typeface="Simplified Arabic"/>
                <a:cs typeface="Arial"/>
              </a:rPr>
              <a:t> – </a:t>
            </a:r>
            <a:r>
              <a:rPr lang="ar-SA" dirty="0">
                <a:ea typeface="Simplified Arabic"/>
                <a:cs typeface="Simplified Arabic"/>
              </a:rPr>
              <a:t>النفس الشجاعة</a:t>
            </a:r>
            <a:r>
              <a:rPr lang="en-US" dirty="0">
                <a:effectLst/>
                <a:latin typeface="Simplified Arabic"/>
                <a:ea typeface="Simplified Arabic"/>
                <a:cs typeface="Arial"/>
              </a:rPr>
              <a:t> ( </a:t>
            </a:r>
            <a:r>
              <a:rPr lang="ar-SA" dirty="0">
                <a:ea typeface="Simplified Arabic"/>
                <a:cs typeface="Simplified Arabic"/>
              </a:rPr>
              <a:t>المقاتلون</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ar-SA" dirty="0">
                <a:ea typeface="Simplified Arabic"/>
                <a:cs typeface="Simplified Arabic"/>
              </a:rPr>
              <a:t>ج</a:t>
            </a:r>
            <a:r>
              <a:rPr lang="en-US" dirty="0">
                <a:effectLst/>
                <a:latin typeface="Simplified Arabic"/>
                <a:ea typeface="Simplified Arabic"/>
                <a:cs typeface="Arial"/>
              </a:rPr>
              <a:t> – </a:t>
            </a:r>
            <a:r>
              <a:rPr lang="ar-SA" dirty="0">
                <a:ea typeface="Simplified Arabic"/>
                <a:cs typeface="Simplified Arabic"/>
              </a:rPr>
              <a:t>النفس </a:t>
            </a:r>
            <a:r>
              <a:rPr lang="ar-SA" dirty="0" err="1">
                <a:ea typeface="Simplified Arabic"/>
                <a:cs typeface="Simplified Arabic"/>
              </a:rPr>
              <a:t>الشهوائية</a:t>
            </a:r>
            <a:r>
              <a:rPr lang="en-US" dirty="0">
                <a:effectLst/>
                <a:latin typeface="Simplified Arabic"/>
                <a:ea typeface="Simplified Arabic"/>
                <a:cs typeface="Arial"/>
              </a:rPr>
              <a:t> ( </a:t>
            </a:r>
            <a:r>
              <a:rPr lang="ar-SA" dirty="0">
                <a:ea typeface="Simplified Arabic"/>
                <a:cs typeface="Simplified Arabic"/>
              </a:rPr>
              <a:t>الفعلة</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ar-SA" dirty="0">
                <a:ea typeface="Simplified Arabic"/>
                <a:cs typeface="Simplified Arabic"/>
              </a:rPr>
              <a:t>وعلى اساس هذا التقسيم قسم افلاطون المجتمع الى</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ar-SA" dirty="0">
                <a:ea typeface="Simplified Arabic"/>
                <a:cs typeface="Simplified Arabic"/>
              </a:rPr>
              <a:t>أ</a:t>
            </a:r>
            <a:r>
              <a:rPr lang="en-US" dirty="0">
                <a:effectLst/>
                <a:latin typeface="Simplified Arabic"/>
                <a:ea typeface="Simplified Arabic"/>
                <a:cs typeface="Arial"/>
              </a:rPr>
              <a:t> – </a:t>
            </a:r>
            <a:r>
              <a:rPr lang="ar-SA" dirty="0">
                <a:ea typeface="Simplified Arabic"/>
                <a:cs typeface="Simplified Arabic"/>
              </a:rPr>
              <a:t>الفعلة وهم العمال اصحاب النفوس </a:t>
            </a:r>
            <a:r>
              <a:rPr lang="ar-SA" dirty="0" err="1">
                <a:ea typeface="Simplified Arabic"/>
                <a:cs typeface="Simplified Arabic"/>
              </a:rPr>
              <a:t>الشهوائية</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ar-SA" dirty="0">
                <a:ea typeface="Simplified Arabic"/>
                <a:cs typeface="Simplified Arabic"/>
              </a:rPr>
              <a:t>ب</a:t>
            </a:r>
            <a:r>
              <a:rPr lang="en-US" dirty="0">
                <a:effectLst/>
                <a:latin typeface="Simplified Arabic"/>
                <a:ea typeface="Simplified Arabic"/>
                <a:cs typeface="Arial"/>
              </a:rPr>
              <a:t> – </a:t>
            </a:r>
            <a:r>
              <a:rPr lang="ar-SA" dirty="0">
                <a:ea typeface="Simplified Arabic"/>
                <a:cs typeface="Simplified Arabic"/>
              </a:rPr>
              <a:t>الشجعان وهم المحاربون اصحاب النفوس الشجاعة</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ar-SA" dirty="0">
                <a:ea typeface="Simplified Arabic"/>
                <a:cs typeface="Simplified Arabic"/>
              </a:rPr>
              <a:t>ج</a:t>
            </a:r>
            <a:r>
              <a:rPr lang="en-US" dirty="0">
                <a:effectLst/>
                <a:latin typeface="Simplified Arabic"/>
                <a:ea typeface="Simplified Arabic"/>
                <a:cs typeface="Arial"/>
              </a:rPr>
              <a:t> –</a:t>
            </a:r>
            <a:r>
              <a:rPr lang="ar-SA" dirty="0" err="1">
                <a:ea typeface="Simplified Arabic"/>
                <a:cs typeface="Simplified Arabic"/>
              </a:rPr>
              <a:t>الأرجحونوهم</a:t>
            </a:r>
            <a:r>
              <a:rPr lang="ar-SA" dirty="0">
                <a:ea typeface="Simplified Arabic"/>
                <a:cs typeface="Simplified Arabic"/>
              </a:rPr>
              <a:t> الملاك اصحاب النفوس العاقلة</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ar-SA" dirty="0">
                <a:ea typeface="Simplified Arabic"/>
                <a:cs typeface="Simplified Arabic"/>
              </a:rPr>
              <a:t>ويرى ارسطو ان العقل هو الوظيفة العليا للروح</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en-US" dirty="0">
                <a:effectLst/>
                <a:latin typeface="Simplified Arabic"/>
                <a:ea typeface="Simplified Arabic"/>
                <a:cs typeface="Arial"/>
              </a:rPr>
              <a:t> </a:t>
            </a:r>
            <a:endParaRPr lang="en-US" dirty="0"/>
          </a:p>
        </p:txBody>
      </p:sp>
    </p:spTree>
    <p:extLst>
      <p:ext uri="{BB962C8B-B14F-4D97-AF65-F5344CB8AC3E}">
        <p14:creationId xmlns:p14="http://schemas.microsoft.com/office/powerpoint/2010/main" val="387512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pPr marL="0" marR="0" algn="r" rtl="1">
              <a:lnSpc>
                <a:spcPct val="115000"/>
              </a:lnSpc>
              <a:spcBef>
                <a:spcPts val="0"/>
              </a:spcBef>
              <a:spcAft>
                <a:spcPts val="1000"/>
              </a:spcAft>
            </a:pPr>
            <a:r>
              <a:rPr lang="en-US" sz="4000" b="1" dirty="0">
                <a:effectLst/>
                <a:latin typeface="Simplified Arabic"/>
                <a:ea typeface="Simplified Arabic"/>
                <a:cs typeface="Arial"/>
              </a:rPr>
              <a:t>2- </a:t>
            </a:r>
            <a:r>
              <a:rPr lang="ar-SA" sz="4000" b="1" dirty="0">
                <a:ea typeface="Simplified Arabic"/>
                <a:cs typeface="Simplified Arabic"/>
              </a:rPr>
              <a:t>المدرسة الواقعية</a:t>
            </a:r>
            <a:r>
              <a:rPr lang="en-US" sz="4000" b="1" dirty="0">
                <a:effectLst/>
                <a:latin typeface="Simplified Arabic"/>
                <a:ea typeface="Simplified Arabic"/>
                <a:cs typeface="Arial"/>
              </a:rPr>
              <a:t> : </a:t>
            </a:r>
            <a:r>
              <a:rPr lang="ar-SA" dirty="0">
                <a:ea typeface="Simplified Arabic"/>
                <a:cs typeface="Simplified Arabic"/>
              </a:rPr>
              <a:t>تنظر الى الانسان الى انه كيان عضوي بنيوي ذو جهاز عصبي واحد وهو اجتماعي بطبعه وميوله الاجتماعية متأصلة وترفض هجمة العقل على الجسم وتؤمن بأهمية الحواس في التعلم ولكنها اعترفت بخداع الحواس لذلك انبعث المنهج التجريبي</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en-US" dirty="0">
                <a:effectLst/>
                <a:latin typeface="Simplified Arabic"/>
                <a:ea typeface="Simplified Arabic"/>
                <a:cs typeface="Arial"/>
              </a:rPr>
              <a:t>    </a:t>
            </a:r>
            <a:r>
              <a:rPr lang="ar-SA" dirty="0">
                <a:ea typeface="Simplified Arabic"/>
                <a:cs typeface="Simplified Arabic"/>
              </a:rPr>
              <a:t>والواقعية تنظر الى الانسان كمزيج من المادة والروح وهما يشكلان طبيعة واحدة وان الانسان حر ومسؤول عن تصرفاته وهو خالد وقد وضع في هذا العالم من اجل ان يعبد خالقه ويقدسه</a:t>
            </a:r>
            <a:r>
              <a:rPr lang="en-US" dirty="0">
                <a:effectLst/>
                <a:latin typeface="Simplified Arabic"/>
                <a:ea typeface="Simplified Arabic"/>
                <a:cs typeface="Arial"/>
              </a:rPr>
              <a:t> .</a:t>
            </a:r>
            <a:endParaRPr lang="en-US" sz="2000" dirty="0">
              <a:ea typeface="Times New Roman"/>
              <a:cs typeface="Arial"/>
            </a:endParaRPr>
          </a:p>
          <a:p>
            <a:endParaRPr lang="en-US" dirty="0"/>
          </a:p>
        </p:txBody>
      </p:sp>
    </p:spTree>
    <p:extLst>
      <p:ext uri="{BB962C8B-B14F-4D97-AF65-F5344CB8AC3E}">
        <p14:creationId xmlns:p14="http://schemas.microsoft.com/office/powerpoint/2010/main" val="3935038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marR="0" algn="r" rtl="1">
              <a:lnSpc>
                <a:spcPct val="115000"/>
              </a:lnSpc>
              <a:spcBef>
                <a:spcPts val="0"/>
              </a:spcBef>
              <a:spcAft>
                <a:spcPts val="1000"/>
              </a:spcAft>
            </a:pPr>
            <a:r>
              <a:rPr lang="en-US" sz="4000" b="1" dirty="0">
                <a:effectLst/>
                <a:latin typeface="Simplified Arabic"/>
                <a:ea typeface="Simplified Arabic"/>
                <a:cs typeface="Arial"/>
              </a:rPr>
              <a:t>3- </a:t>
            </a:r>
            <a:r>
              <a:rPr lang="ar-SA" sz="4000" b="1" dirty="0">
                <a:ea typeface="Simplified Arabic"/>
                <a:cs typeface="Simplified Arabic"/>
              </a:rPr>
              <a:t>المدرسة البراغماتية</a:t>
            </a:r>
            <a:r>
              <a:rPr lang="en-US" sz="4000" b="1" dirty="0">
                <a:effectLst/>
                <a:latin typeface="Simplified Arabic"/>
                <a:ea typeface="Simplified Arabic"/>
                <a:cs typeface="Arial"/>
              </a:rPr>
              <a:t> :</a:t>
            </a:r>
            <a:r>
              <a:rPr lang="en-US" dirty="0">
                <a:effectLst/>
                <a:latin typeface="Simplified Arabic"/>
                <a:ea typeface="Simplified Arabic"/>
                <a:cs typeface="Arial"/>
              </a:rPr>
              <a:t> </a:t>
            </a:r>
            <a:r>
              <a:rPr lang="ar-SA" dirty="0">
                <a:ea typeface="Simplified Arabic"/>
                <a:cs typeface="Simplified Arabic"/>
              </a:rPr>
              <a:t>تنظر الى الانسان كمخلوق متكامل لا انفصال بين عقله وجسمه ومشاعره وان لكل فرد شخصيته الخاصة به وقدراته التي يتميز بها عن غيره وهو نتاج متكامل بين البيئة الطبيعية والاجتماعية والوراثة والتنشئة الاجتماعية</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en-US" dirty="0">
                <a:effectLst/>
                <a:latin typeface="Simplified Arabic"/>
                <a:ea typeface="Simplified Arabic"/>
                <a:cs typeface="Arial"/>
              </a:rPr>
              <a:t> </a:t>
            </a:r>
            <a:endParaRPr lang="en-US" sz="2000" dirty="0">
              <a:ea typeface="Times New Roman"/>
              <a:cs typeface="Arial"/>
            </a:endParaRPr>
          </a:p>
          <a:p>
            <a:endParaRPr lang="en-US" dirty="0"/>
          </a:p>
        </p:txBody>
      </p:sp>
    </p:spTree>
    <p:extLst>
      <p:ext uri="{BB962C8B-B14F-4D97-AF65-F5344CB8AC3E}">
        <p14:creationId xmlns:p14="http://schemas.microsoft.com/office/powerpoint/2010/main" val="3260803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effectLst/>
                <a:ea typeface="Simplified Arabic"/>
                <a:cs typeface="Simplified Arabic"/>
              </a:rPr>
              <a:t>ثانيا</a:t>
            </a:r>
            <a:r>
              <a:rPr lang="en-US" b="1" dirty="0">
                <a:effectLst/>
                <a:latin typeface="Simplified Arabic"/>
                <a:ea typeface="Simplified Arabic"/>
              </a:rPr>
              <a:t>- </a:t>
            </a:r>
            <a:r>
              <a:rPr lang="ar-SA" b="1" dirty="0">
                <a:effectLst/>
                <a:ea typeface="Simplified Arabic"/>
                <a:cs typeface="Simplified Arabic"/>
              </a:rPr>
              <a:t>الموقف من المعرفة الانسانية</a:t>
            </a:r>
            <a:endParaRPr lang="en-US" dirty="0"/>
          </a:p>
        </p:txBody>
      </p:sp>
      <p:sp>
        <p:nvSpPr>
          <p:cNvPr id="3" name="عنصر نائب للمحتوى 2"/>
          <p:cNvSpPr>
            <a:spLocks noGrp="1"/>
          </p:cNvSpPr>
          <p:nvPr>
            <p:ph idx="1"/>
          </p:nvPr>
        </p:nvSpPr>
        <p:spPr/>
        <p:txBody>
          <a:bodyPr>
            <a:normAutofit fontScale="85000" lnSpcReduction="10000"/>
          </a:bodyPr>
          <a:lstStyle/>
          <a:p>
            <a:pPr marL="0" marR="0" algn="r" rtl="1">
              <a:lnSpc>
                <a:spcPct val="115000"/>
              </a:lnSpc>
              <a:spcBef>
                <a:spcPts val="0"/>
              </a:spcBef>
              <a:spcAft>
                <a:spcPts val="1000"/>
              </a:spcAft>
            </a:pPr>
            <a:r>
              <a:rPr lang="en-US" sz="4000" b="1" dirty="0">
                <a:effectLst/>
                <a:latin typeface="Simplified Arabic"/>
                <a:ea typeface="Simplified Arabic"/>
                <a:cs typeface="Arial"/>
              </a:rPr>
              <a:t>1- </a:t>
            </a:r>
            <a:r>
              <a:rPr lang="ar-SA" sz="4000" b="1" dirty="0">
                <a:ea typeface="Simplified Arabic"/>
                <a:cs typeface="Simplified Arabic"/>
              </a:rPr>
              <a:t>المدرسة الم</a:t>
            </a:r>
            <a:r>
              <a:rPr lang="en-US" sz="4000" b="1" dirty="0" err="1">
                <a:ea typeface="Simplified Arabic"/>
                <a:cs typeface="Simplified Arabic"/>
              </a:rPr>
              <a:t>ثالي</a:t>
            </a:r>
            <a:r>
              <a:rPr lang="ar-SA" sz="4000" b="1" dirty="0">
                <a:ea typeface="Simplified Arabic"/>
                <a:cs typeface="Simplified Arabic"/>
              </a:rPr>
              <a:t>ة</a:t>
            </a:r>
            <a:r>
              <a:rPr lang="en-US" sz="4000" b="1" dirty="0">
                <a:effectLst/>
                <a:latin typeface="Simplified Arabic"/>
                <a:ea typeface="Simplified Arabic"/>
                <a:cs typeface="Arial"/>
              </a:rPr>
              <a:t> : </a:t>
            </a:r>
            <a:r>
              <a:rPr lang="ar-SA" dirty="0">
                <a:ea typeface="Simplified Arabic"/>
                <a:cs typeface="Simplified Arabic"/>
              </a:rPr>
              <a:t>المعرفة عند المثالية اساسها العقل وهي منفصلة عن الخبرة الحسية ، وهي بذلك اكدت على المعرفة النظرية وانكرت المعرفة العملية ، فالمعرفة محددة ومعروفة عند القوى العظمى فقط وكلما اقترب الانسان من القوى العظمى كلما اقترب من المعنى الكامل للمعرفة والكبار اقرب للقوى العظمى من الصغار بسبب تعليمهم لذاتهم فهم يتعلمون المعرفة ويتبادلونها جيل بعد جيل</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en-US" dirty="0">
                <a:effectLst/>
                <a:latin typeface="Simplified Arabic"/>
                <a:ea typeface="Simplified Arabic"/>
                <a:cs typeface="Arial"/>
              </a:rPr>
              <a:t>    </a:t>
            </a:r>
            <a:r>
              <a:rPr lang="ar-SA" dirty="0">
                <a:ea typeface="Simplified Arabic"/>
                <a:cs typeface="Simplified Arabic"/>
              </a:rPr>
              <a:t>ان المعرفة موجودة في الكتب وان افضل طريق للوصول اليها هي التربية الرسمية</a:t>
            </a:r>
            <a:r>
              <a:rPr lang="en-US" dirty="0">
                <a:effectLst/>
                <a:latin typeface="Simplified Arabic"/>
                <a:ea typeface="Simplified Arabic"/>
                <a:cs typeface="Arial"/>
              </a:rPr>
              <a:t> . </a:t>
            </a:r>
            <a:r>
              <a:rPr lang="ar-SA" dirty="0">
                <a:ea typeface="Simplified Arabic"/>
                <a:cs typeface="Simplified Arabic"/>
              </a:rPr>
              <a:t>وقد قسم افلاطون العلوم الى</a:t>
            </a:r>
            <a:r>
              <a:rPr lang="en-US" dirty="0">
                <a:effectLst/>
                <a:latin typeface="Simplified Arabic"/>
                <a:ea typeface="Simplified Arabic"/>
                <a:cs typeface="Arial"/>
              </a:rPr>
              <a:t> : </a:t>
            </a:r>
            <a:r>
              <a:rPr lang="ar-SA" dirty="0">
                <a:ea typeface="Simplified Arabic"/>
                <a:cs typeface="Simplified Arabic"/>
              </a:rPr>
              <a:t>سفلى وهي الطبيعية ووسطى وهي الرياضيات وعليا وهي المثل والقيم</a:t>
            </a:r>
            <a:r>
              <a:rPr lang="en-US" dirty="0">
                <a:effectLst/>
                <a:latin typeface="Simplified Arabic"/>
                <a:ea typeface="Simplified Arabic"/>
                <a:cs typeface="Arial"/>
              </a:rPr>
              <a:t> .</a:t>
            </a:r>
            <a:endParaRPr lang="en-US" sz="2000" dirty="0">
              <a:ea typeface="Times New Roman"/>
              <a:cs typeface="Arial"/>
            </a:endParaRPr>
          </a:p>
          <a:p>
            <a:endParaRPr lang="en-US" dirty="0"/>
          </a:p>
        </p:txBody>
      </p:sp>
    </p:spTree>
    <p:extLst>
      <p:ext uri="{BB962C8B-B14F-4D97-AF65-F5344CB8AC3E}">
        <p14:creationId xmlns:p14="http://schemas.microsoft.com/office/powerpoint/2010/main" val="2526405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marL="0" marR="0" algn="r" rtl="1">
              <a:lnSpc>
                <a:spcPct val="115000"/>
              </a:lnSpc>
              <a:spcBef>
                <a:spcPts val="0"/>
              </a:spcBef>
              <a:spcAft>
                <a:spcPts val="1000"/>
              </a:spcAft>
            </a:pPr>
            <a:r>
              <a:rPr lang="en-US" sz="4000" b="1" dirty="0">
                <a:effectLst/>
                <a:latin typeface="Simplified Arabic"/>
                <a:ea typeface="Simplified Arabic"/>
                <a:cs typeface="Arial"/>
              </a:rPr>
              <a:t>2- </a:t>
            </a:r>
            <a:r>
              <a:rPr lang="ar-SA" sz="4000" b="1" dirty="0">
                <a:ea typeface="Simplified Arabic"/>
                <a:cs typeface="Simplified Arabic"/>
              </a:rPr>
              <a:t>المدرسة الواقعية</a:t>
            </a:r>
            <a:r>
              <a:rPr lang="en-US" sz="4000" b="1" dirty="0">
                <a:effectLst/>
                <a:latin typeface="Simplified Arabic"/>
                <a:ea typeface="Simplified Arabic"/>
                <a:cs typeface="Arial"/>
              </a:rPr>
              <a:t> :</a:t>
            </a:r>
            <a:r>
              <a:rPr lang="ar-SA" dirty="0">
                <a:ea typeface="Simplified Arabic"/>
                <a:cs typeface="Simplified Arabic"/>
              </a:rPr>
              <a:t>يعتقد الواقعيون بان التفكير هو وظيفة بالغة التعقيد ولكي نصل الى المعرفة لابد من التحليل واختبار الحواس وان العقل لا يملي اوامره على الجسم بل ان العالم الخارجي هو الذي يملي اوامره على العقل</a:t>
            </a:r>
            <a:r>
              <a:rPr lang="en-US" dirty="0">
                <a:effectLst/>
                <a:latin typeface="Simplified Arabic"/>
                <a:ea typeface="Simplified Arabic"/>
                <a:cs typeface="Arial"/>
              </a:rPr>
              <a:t> (</a:t>
            </a:r>
            <a:r>
              <a:rPr lang="ar-SA" dirty="0">
                <a:ea typeface="Simplified Arabic"/>
                <a:cs typeface="Simplified Arabic"/>
              </a:rPr>
              <a:t>اهمية المثيرات في التفكير</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en-US" sz="4000" b="1" dirty="0">
                <a:effectLst/>
                <a:latin typeface="Simplified Arabic"/>
                <a:ea typeface="Simplified Arabic"/>
                <a:cs typeface="Arial"/>
              </a:rPr>
              <a:t>3- </a:t>
            </a:r>
            <a:r>
              <a:rPr lang="ar-SA" sz="4000" b="1" dirty="0">
                <a:ea typeface="Simplified Arabic"/>
                <a:cs typeface="Simplified Arabic"/>
              </a:rPr>
              <a:t>المدرسة البراغماتية</a:t>
            </a:r>
            <a:r>
              <a:rPr lang="en-US" sz="4000" b="1" dirty="0">
                <a:effectLst/>
                <a:latin typeface="Simplified Arabic"/>
                <a:ea typeface="Simplified Arabic"/>
                <a:cs typeface="Arial"/>
              </a:rPr>
              <a:t> : </a:t>
            </a:r>
            <a:r>
              <a:rPr lang="ar-SA" dirty="0">
                <a:ea typeface="Simplified Arabic"/>
                <a:cs typeface="Simplified Arabic"/>
              </a:rPr>
              <a:t>يرى </a:t>
            </a:r>
            <a:r>
              <a:rPr lang="ar-SA" dirty="0" err="1">
                <a:ea typeface="Simplified Arabic"/>
                <a:cs typeface="Simplified Arabic"/>
              </a:rPr>
              <a:t>البراغماتيون</a:t>
            </a:r>
            <a:r>
              <a:rPr lang="ar-SA" dirty="0">
                <a:ea typeface="Simplified Arabic"/>
                <a:cs typeface="Simplified Arabic"/>
              </a:rPr>
              <a:t> ان المعرفة ليست قبلية بل هي ناتجة عن الخبرة وان المعرفة ليست تراكمية بمعنى رصد الوقائع وتخزينها وان المعرفة ادائية وتكتسب كليا تدريجيا في البحث وان المعرفة عملية اجرائية بمعنى ان الخبرة المعرفية تتم بالتجربة القائمة على المنهج العلمي</a:t>
            </a:r>
            <a:r>
              <a:rPr lang="en-US" dirty="0">
                <a:effectLst/>
                <a:latin typeface="Simplified Arabic"/>
                <a:ea typeface="Simplified Arabic"/>
                <a:cs typeface="Arial"/>
              </a:rPr>
              <a:t> .</a:t>
            </a:r>
            <a:endParaRPr lang="en-US" sz="2000" dirty="0">
              <a:ea typeface="Times New Roman"/>
              <a:cs typeface="Arial"/>
            </a:endParaRPr>
          </a:p>
          <a:p>
            <a:endParaRPr lang="en-US" dirty="0"/>
          </a:p>
        </p:txBody>
      </p:sp>
    </p:spTree>
    <p:extLst>
      <p:ext uri="{BB962C8B-B14F-4D97-AF65-F5344CB8AC3E}">
        <p14:creationId xmlns:p14="http://schemas.microsoft.com/office/powerpoint/2010/main" val="518430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0" marR="0" algn="r" rtl="1">
              <a:lnSpc>
                <a:spcPct val="115000"/>
              </a:lnSpc>
              <a:spcBef>
                <a:spcPts val="0"/>
              </a:spcBef>
              <a:spcAft>
                <a:spcPts val="1000"/>
              </a:spcAft>
            </a:pPr>
            <a:r>
              <a:rPr lang="ar-SA" b="1" dirty="0">
                <a:ea typeface="Simplified Arabic"/>
                <a:cs typeface="Simplified Arabic"/>
              </a:rPr>
              <a:t>ثالثا</a:t>
            </a:r>
            <a:r>
              <a:rPr lang="en-US" b="1" dirty="0">
                <a:effectLst/>
                <a:latin typeface="Simplified Arabic"/>
                <a:ea typeface="Simplified Arabic"/>
                <a:cs typeface="Arial"/>
              </a:rPr>
              <a:t>- </a:t>
            </a:r>
            <a:r>
              <a:rPr lang="ar-SA" b="1" dirty="0">
                <a:ea typeface="Simplified Arabic"/>
                <a:cs typeface="Simplified Arabic"/>
              </a:rPr>
              <a:t>الموقف من القيم</a:t>
            </a:r>
            <a:br>
              <a:rPr lang="en-US" sz="2000" dirty="0">
                <a:ea typeface="Times New Roman"/>
                <a:cs typeface="Arial"/>
              </a:rPr>
            </a:br>
            <a:endParaRPr lang="en-US" dirty="0"/>
          </a:p>
        </p:txBody>
      </p:sp>
      <p:sp>
        <p:nvSpPr>
          <p:cNvPr id="3" name="عنصر نائب للمحتوى 2"/>
          <p:cNvSpPr>
            <a:spLocks noGrp="1"/>
          </p:cNvSpPr>
          <p:nvPr>
            <p:ph idx="1"/>
          </p:nvPr>
        </p:nvSpPr>
        <p:spPr/>
        <p:txBody>
          <a:bodyPr>
            <a:normAutofit fontScale="92500"/>
          </a:bodyPr>
          <a:lstStyle/>
          <a:p>
            <a:pPr marL="0" marR="0" algn="r" rtl="1">
              <a:lnSpc>
                <a:spcPct val="115000"/>
              </a:lnSpc>
              <a:spcBef>
                <a:spcPts val="0"/>
              </a:spcBef>
              <a:spcAft>
                <a:spcPts val="1000"/>
              </a:spcAft>
            </a:pPr>
            <a:r>
              <a:rPr lang="en-US" sz="4000" b="1" dirty="0">
                <a:effectLst/>
                <a:latin typeface="Simplified Arabic"/>
                <a:ea typeface="Simplified Arabic"/>
                <a:cs typeface="Arial"/>
              </a:rPr>
              <a:t>1- </a:t>
            </a:r>
            <a:r>
              <a:rPr lang="ar-SA" sz="4000" b="1" dirty="0">
                <a:ea typeface="Simplified Arabic"/>
                <a:cs typeface="Simplified Arabic"/>
              </a:rPr>
              <a:t>المدرسة ال</a:t>
            </a:r>
            <a:r>
              <a:rPr lang="en-US" sz="4000" b="1" dirty="0" err="1">
                <a:ea typeface="Simplified Arabic"/>
                <a:cs typeface="Simplified Arabic"/>
              </a:rPr>
              <a:t>مثالي</a:t>
            </a:r>
            <a:r>
              <a:rPr lang="ar-SA" sz="4000" b="1" dirty="0">
                <a:ea typeface="Simplified Arabic"/>
                <a:cs typeface="Simplified Arabic"/>
              </a:rPr>
              <a:t>ة</a:t>
            </a:r>
            <a:r>
              <a:rPr lang="en-US" sz="4000" b="1" dirty="0">
                <a:effectLst/>
                <a:latin typeface="Simplified Arabic"/>
                <a:ea typeface="Simplified Arabic"/>
                <a:cs typeface="Arial"/>
              </a:rPr>
              <a:t> :</a:t>
            </a:r>
            <a:r>
              <a:rPr lang="en-US" dirty="0">
                <a:effectLst/>
                <a:latin typeface="Simplified Arabic"/>
                <a:ea typeface="Simplified Arabic"/>
                <a:cs typeface="Arial"/>
              </a:rPr>
              <a:t> </a:t>
            </a:r>
            <a:r>
              <a:rPr lang="ar-SA" dirty="0">
                <a:ea typeface="Simplified Arabic"/>
                <a:cs typeface="Simplified Arabic"/>
              </a:rPr>
              <a:t>القيم عند المثاليون منفصلة ومستقلة عن السلوك الانساني وهي ثابتة لا تتغير بتغير الزمان والمكان والانسان يتعلم القيم بنفس الطريقة التي يتعلم بها الحقائق من خلال البحث والاكتشاف وان هذه القيم مفروضة ومعززة بالثوابت والعقاب وبذلك يتعلم الاطفال الخير والشر والصالح والشرير والحسن والسيء ، وتتضمن القيم مواد الادب والتاريخ والموسيقى والفن</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en-US" dirty="0">
                <a:effectLst/>
                <a:latin typeface="Simplified Arabic"/>
                <a:ea typeface="Simplified Arabic"/>
                <a:cs typeface="Arial"/>
              </a:rPr>
              <a:t> </a:t>
            </a:r>
            <a:endParaRPr lang="en-US" sz="2000" dirty="0">
              <a:ea typeface="Times New Roman"/>
              <a:cs typeface="Arial"/>
            </a:endParaRPr>
          </a:p>
          <a:p>
            <a:endParaRPr lang="en-US" dirty="0"/>
          </a:p>
        </p:txBody>
      </p:sp>
    </p:spTree>
    <p:extLst>
      <p:ext uri="{BB962C8B-B14F-4D97-AF65-F5344CB8AC3E}">
        <p14:creationId xmlns:p14="http://schemas.microsoft.com/office/powerpoint/2010/main" val="1345782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10000"/>
          </a:bodyPr>
          <a:lstStyle/>
          <a:p>
            <a:pPr marL="0" marR="0" algn="r" rtl="1">
              <a:lnSpc>
                <a:spcPct val="115000"/>
              </a:lnSpc>
              <a:spcBef>
                <a:spcPts val="0"/>
              </a:spcBef>
              <a:spcAft>
                <a:spcPts val="1000"/>
              </a:spcAft>
            </a:pPr>
            <a:r>
              <a:rPr lang="en-US" sz="4000" b="1" dirty="0">
                <a:effectLst/>
                <a:latin typeface="Simplified Arabic"/>
                <a:ea typeface="Simplified Arabic"/>
                <a:cs typeface="Arial"/>
              </a:rPr>
              <a:t>2- </a:t>
            </a:r>
            <a:r>
              <a:rPr lang="ar-SA" sz="4000" b="1" dirty="0">
                <a:ea typeface="Simplified Arabic"/>
                <a:cs typeface="Simplified Arabic"/>
              </a:rPr>
              <a:t>المدرسة الواقعية</a:t>
            </a:r>
            <a:r>
              <a:rPr lang="en-US" sz="4000" b="1" dirty="0">
                <a:effectLst/>
                <a:latin typeface="Simplified Arabic"/>
                <a:ea typeface="Simplified Arabic"/>
                <a:cs typeface="Arial"/>
              </a:rPr>
              <a:t> :</a:t>
            </a:r>
            <a:r>
              <a:rPr lang="en-US" dirty="0">
                <a:effectLst/>
                <a:latin typeface="Simplified Arabic"/>
                <a:ea typeface="Simplified Arabic"/>
                <a:cs typeface="Arial"/>
              </a:rPr>
              <a:t> </a:t>
            </a:r>
            <a:r>
              <a:rPr lang="ar-SA" dirty="0">
                <a:ea typeface="Simplified Arabic"/>
                <a:cs typeface="Simplified Arabic"/>
              </a:rPr>
              <a:t>القيم عند الوقعيون موضوعية وذات اساس دائم والفضائل تتصل بالحقل العملي وهي فضائل اخلاقية سلوكية ، اما الفضائل التي تتصل بالعقل فهي فكرية ومعرفية</a:t>
            </a:r>
            <a:r>
              <a:rPr lang="en-US" dirty="0">
                <a:effectLst/>
                <a:latin typeface="Simplified Arabic"/>
                <a:ea typeface="Simplified Arabic"/>
                <a:cs typeface="Arial"/>
              </a:rPr>
              <a:t> .</a:t>
            </a:r>
            <a:endParaRPr lang="en-US" sz="2000" dirty="0">
              <a:ea typeface="Times New Roman"/>
              <a:cs typeface="Arial"/>
            </a:endParaRPr>
          </a:p>
          <a:p>
            <a:pPr marL="0" marR="0" algn="r" rtl="1">
              <a:lnSpc>
                <a:spcPct val="115000"/>
              </a:lnSpc>
              <a:spcBef>
                <a:spcPts val="0"/>
              </a:spcBef>
              <a:spcAft>
                <a:spcPts val="1000"/>
              </a:spcAft>
            </a:pPr>
            <a:r>
              <a:rPr lang="en-US" dirty="0">
                <a:effectLst/>
                <a:latin typeface="Simplified Arabic"/>
                <a:ea typeface="Simplified Arabic"/>
                <a:cs typeface="Arial"/>
              </a:rPr>
              <a:t> </a:t>
            </a:r>
            <a:endParaRPr lang="en-US" sz="2000" dirty="0">
              <a:ea typeface="Times New Roman"/>
              <a:cs typeface="Arial"/>
            </a:endParaRPr>
          </a:p>
          <a:p>
            <a:r>
              <a:rPr lang="en-US" sz="4000" b="1" dirty="0">
                <a:effectLst/>
                <a:latin typeface="Simplified Arabic"/>
                <a:ea typeface="Simplified Arabic"/>
              </a:rPr>
              <a:t>3- </a:t>
            </a:r>
            <a:r>
              <a:rPr lang="ar-SA" sz="4000" b="1" dirty="0">
                <a:effectLst/>
                <a:ea typeface="Simplified Arabic"/>
                <a:cs typeface="Simplified Arabic"/>
              </a:rPr>
              <a:t>المدرسة البراغماتية</a:t>
            </a:r>
            <a:r>
              <a:rPr lang="en-US" sz="4000" b="1" dirty="0">
                <a:effectLst/>
                <a:latin typeface="Simplified Arabic"/>
                <a:ea typeface="Simplified Arabic"/>
              </a:rPr>
              <a:t> : </a:t>
            </a:r>
            <a:r>
              <a:rPr lang="ar-SA" dirty="0">
                <a:effectLst/>
                <a:ea typeface="Simplified Arabic"/>
                <a:cs typeface="Simplified Arabic"/>
              </a:rPr>
              <a:t>القيم عند </a:t>
            </a:r>
            <a:r>
              <a:rPr lang="ar-SA" dirty="0" err="1">
                <a:effectLst/>
                <a:ea typeface="Simplified Arabic"/>
                <a:cs typeface="Simplified Arabic"/>
              </a:rPr>
              <a:t>البراغماتين</a:t>
            </a:r>
            <a:r>
              <a:rPr lang="ar-SA" dirty="0">
                <a:effectLst/>
                <a:ea typeface="Simplified Arabic"/>
                <a:cs typeface="Simplified Arabic"/>
              </a:rPr>
              <a:t> نسبية ولا تؤمن بالقيم المطلقة فلا وجود لقيم اخلاقية مطلقة وان احكامها حول القيم قابلة للتعديل والتغيير ، والقيم تنبع من تفاعل الانسان مع البيئة ولا تحكم على قيمة الشيء </a:t>
            </a:r>
            <a:r>
              <a:rPr lang="ar-SA" dirty="0" err="1">
                <a:effectLst/>
                <a:ea typeface="Simplified Arabic"/>
                <a:cs typeface="Simplified Arabic"/>
              </a:rPr>
              <a:t>إبتداءاً</a:t>
            </a:r>
            <a:r>
              <a:rPr lang="ar-SA">
                <a:effectLst/>
                <a:ea typeface="Simplified Arabic"/>
                <a:cs typeface="Simplified Arabic"/>
              </a:rPr>
              <a:t> ولكن تعتمد على نتيجة التطبيق لهذا الشيء وما يحققه من نتائج تعود بالنفع على صاحبها</a:t>
            </a:r>
            <a:endParaRPr lang="en-US"/>
          </a:p>
        </p:txBody>
      </p:sp>
    </p:spTree>
    <p:extLst>
      <p:ext uri="{BB962C8B-B14F-4D97-AF65-F5344CB8AC3E}">
        <p14:creationId xmlns:p14="http://schemas.microsoft.com/office/powerpoint/2010/main" val="374565143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557</Words>
  <Application>Microsoft Office PowerPoint</Application>
  <PresentationFormat>عرض على الشاشة (4:3)</PresentationFormat>
  <Paragraphs>30</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بعض المدارس الفلسفية ومواقفها </vt:lpstr>
      <vt:lpstr>عرض تقديمي في PowerPoint</vt:lpstr>
      <vt:lpstr>عرض تقديمي في PowerPoint</vt:lpstr>
      <vt:lpstr>عرض تقديمي في PowerPoint</vt:lpstr>
      <vt:lpstr>عرض تقديمي في PowerPoint</vt:lpstr>
      <vt:lpstr>ثانيا- الموقف من المعرفة الانسانية</vt:lpstr>
      <vt:lpstr>عرض تقديمي في PowerPoint</vt:lpstr>
      <vt:lpstr>ثالثا- الموقف من القيم </vt:lpstr>
      <vt:lpstr>عرض تقديمي في PowerPoint</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بعض المدارس الفلسفية ومواقفها</dc:title>
  <dc:creator>Dr-Fasel</dc:creator>
  <cp:lastModifiedBy>dr.faisal994@gmail.com</cp:lastModifiedBy>
  <cp:revision>3</cp:revision>
  <dcterms:created xsi:type="dcterms:W3CDTF">2021-01-16T19:45:43Z</dcterms:created>
  <dcterms:modified xsi:type="dcterms:W3CDTF">2021-01-16T20:07:34Z</dcterms:modified>
</cp:coreProperties>
</file>